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9" r:id="rId11"/>
    <p:sldId id="268" r:id="rId12"/>
    <p:sldId id="264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7" r:id="rId29"/>
    <p:sldId id="284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34DAB-2F70-462E-8799-9266809CFE39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BA605-1AEB-456C-AF13-15E480D7A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19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04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9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25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15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32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52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38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83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08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9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F978-6D3A-496B-AF0A-22EA3E983E2F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D029-0069-426F-B20A-87548BB8BE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21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n.hoedemakers@stichtinglvo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Profielkeuze avond </a:t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Havo 3</a:t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Schooljaar 2021-2022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1" y="1990219"/>
            <a:ext cx="4741818" cy="40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b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ALGEMEEN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endParaRPr lang="nl-NL" altLang="nl-NL" sz="240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Gemeenschappelijk </a:t>
            </a:r>
            <a:r>
              <a:rPr lang="nl-NL" altLang="nl-NL" sz="2400" dirty="0">
                <a:latin typeface="Arial" panose="020B0604020202020204" pitchFamily="34" charset="0"/>
                <a:ea typeface="MS PGothic" panose="020B0600070205080204" pitchFamily="34" charset="-128"/>
              </a:rPr>
              <a:t>deel = 5 vakken(</a:t>
            </a:r>
            <a:r>
              <a:rPr lang="nl-NL" altLang="nl-NL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excl</a:t>
            </a:r>
            <a:r>
              <a:rPr lang="nl-NL" altLang="nl-NL" sz="2400" dirty="0">
                <a:latin typeface="Arial" panose="020B0604020202020204" pitchFamily="34" charset="0"/>
                <a:ea typeface="MS PGothic" panose="020B0600070205080204" pitchFamily="34" charset="-128"/>
              </a:rPr>
              <a:t> LOB)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sz="2400" dirty="0">
                <a:latin typeface="Arial" panose="020B0604020202020204" pitchFamily="34" charset="0"/>
                <a:ea typeface="MS PGothic" panose="020B0600070205080204" pitchFamily="34" charset="-128"/>
              </a:rPr>
              <a:t>Profielvakken(verplicht en profielkeuzevak) = 4 vakken 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sz="2400" dirty="0">
                <a:latin typeface="Arial" panose="020B0604020202020204" pitchFamily="34" charset="0"/>
                <a:ea typeface="MS PGothic" panose="020B0600070205080204" pitchFamily="34" charset="-128"/>
              </a:rPr>
              <a:t>Vrije deel = 1 </a:t>
            </a:r>
            <a:r>
              <a:rPr lang="nl-NL" altLang="nl-NL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vak</a:t>
            </a:r>
            <a:endParaRPr lang="nl-NL" altLang="nl-NL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sz="2400" dirty="0">
                <a:latin typeface="Arial" panose="020B0604020202020204" pitchFamily="34" charset="0"/>
                <a:ea typeface="MS PGothic" panose="020B0600070205080204" pitchFamily="34" charset="-128"/>
              </a:rPr>
              <a:t>Totaal = 10 vakken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sz="2400" dirty="0">
                <a:latin typeface="Arial" panose="020B0604020202020204" pitchFamily="34" charset="0"/>
                <a:ea typeface="MS PGothic" panose="020B0600070205080204" pitchFamily="34" charset="-128"/>
              </a:rPr>
              <a:t>Mogelijkheid 1 </a:t>
            </a:r>
            <a:r>
              <a:rPr lang="nl-NL" altLang="nl-NL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wensvak</a:t>
            </a:r>
            <a:endParaRPr lang="nl-NL" altLang="nl-NL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4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br>
              <a:rPr 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5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ALGEMEEN </a:t>
            </a:r>
            <a:br>
              <a:rPr lang="nl-NL" sz="35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nl-NL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0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000" dirty="0" smtClean="0"/>
              <a:t>Gemeenschappelijk deel = profiel overstijgend</a:t>
            </a:r>
          </a:p>
          <a:p>
            <a:pPr marL="0" indent="0" algn="ctr">
              <a:buNone/>
            </a:pPr>
            <a:endParaRPr lang="nl-NL" sz="3000" dirty="0" smtClean="0"/>
          </a:p>
          <a:p>
            <a:pPr marL="0" indent="0" algn="ctr">
              <a:buNone/>
            </a:pPr>
            <a:r>
              <a:rPr lang="nl-NL" sz="2400" dirty="0" smtClean="0"/>
              <a:t>Nederlandse taal &amp; letterkunde	NETL</a:t>
            </a:r>
            <a:endParaRPr lang="nl-NL" sz="2400" dirty="0"/>
          </a:p>
          <a:p>
            <a:pPr marL="0" indent="0" algn="ctr">
              <a:buNone/>
            </a:pPr>
            <a:r>
              <a:rPr lang="nl-NL" sz="2400" dirty="0" smtClean="0"/>
              <a:t>Engelse taal &amp; letterkunde 	ENTL</a:t>
            </a:r>
          </a:p>
          <a:p>
            <a:pPr marL="0" indent="0" algn="ctr">
              <a:buNone/>
            </a:pPr>
            <a:r>
              <a:rPr lang="nl-NL" sz="2400" dirty="0" smtClean="0"/>
              <a:t>Culturele &amp; Kunstzinnige Vorming 	CKV</a:t>
            </a:r>
          </a:p>
          <a:p>
            <a:pPr marL="0" indent="0" algn="ctr">
              <a:buNone/>
            </a:pPr>
            <a:r>
              <a:rPr lang="nl-NL" sz="2400" dirty="0" smtClean="0"/>
              <a:t>Maatschappijleer	</a:t>
            </a:r>
            <a:r>
              <a:rPr lang="nl-NL" sz="2400" dirty="0" smtClean="0"/>
              <a:t>MAAT</a:t>
            </a:r>
            <a:endParaRPr lang="nl-NL" sz="2400" dirty="0" smtClean="0"/>
          </a:p>
          <a:p>
            <a:pPr marL="0" indent="0" algn="ctr">
              <a:buNone/>
            </a:pPr>
            <a:r>
              <a:rPr lang="nl-NL" sz="2400" dirty="0" smtClean="0"/>
              <a:t>Lichamelijke Opvoeding 	LO</a:t>
            </a:r>
          </a:p>
          <a:p>
            <a:pPr marL="0" indent="0" algn="ctr">
              <a:buNone/>
            </a:pPr>
            <a:r>
              <a:rPr lang="nl-NL" sz="2400" dirty="0" smtClean="0"/>
              <a:t>Loopbaanoriëntatie </a:t>
            </a:r>
            <a:r>
              <a:rPr lang="nl-NL" sz="2400" dirty="0" smtClean="0"/>
              <a:t>&amp; -begeleiding 	LOB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780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b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ALGEMEEN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nl-NL" altLang="nl-NL" sz="320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algn="ctr">
              <a:buNone/>
            </a:pPr>
            <a:r>
              <a:rPr lang="nl-NL" altLang="nl-NL" sz="33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Profielvakken</a:t>
            </a:r>
          </a:p>
          <a:p>
            <a:pPr marL="0" indent="0" algn="ctr">
              <a:buNone/>
            </a:pPr>
            <a:endParaRPr lang="nl-NL" altLang="nl-NL" sz="320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sz="3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Cultuur &amp; Maatschappij: </a:t>
            </a:r>
            <a:r>
              <a:rPr lang="nl-NL" altLang="nl-NL" sz="3000" dirty="0">
                <a:latin typeface="Arial" panose="020B0604020202020204" pitchFamily="34" charset="0"/>
                <a:ea typeface="MS PGothic" panose="020B0600070205080204" pitchFamily="34" charset="-128"/>
              </a:rPr>
              <a:t>2 verplichte vakken + 2 profielkeuzevakken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sz="3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Economie &amp; Maatschappij </a:t>
            </a:r>
            <a:r>
              <a:rPr lang="nl-NL" altLang="nl-NL" sz="3000" dirty="0">
                <a:latin typeface="Arial" panose="020B0604020202020204" pitchFamily="34" charset="0"/>
                <a:ea typeface="MS PGothic" panose="020B0600070205080204" pitchFamily="34" charset="-128"/>
              </a:rPr>
              <a:t>: 3 verplichte vakken + 1 profielkeuzevak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sz="3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Natuur &amp; Gezondheid </a:t>
            </a:r>
            <a:r>
              <a:rPr lang="nl-NL" altLang="nl-NL" sz="3000" dirty="0">
                <a:latin typeface="Arial" panose="020B0604020202020204" pitchFamily="34" charset="0"/>
                <a:ea typeface="MS PGothic" panose="020B0600070205080204" pitchFamily="34" charset="-128"/>
              </a:rPr>
              <a:t>: 3 verplichte vakken + 1 profielkeuzevak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sz="3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Natuur &amp; Techniek </a:t>
            </a:r>
            <a:r>
              <a:rPr lang="nl-NL" altLang="nl-NL" sz="3000" dirty="0">
                <a:latin typeface="Arial" panose="020B0604020202020204" pitchFamily="34" charset="0"/>
                <a:ea typeface="MS PGothic" panose="020B0600070205080204" pitchFamily="34" charset="-128"/>
              </a:rPr>
              <a:t>: 3 verplichte vakken + 1 profielkeuzevak</a:t>
            </a:r>
          </a:p>
          <a:p>
            <a:pPr marL="0" indent="0" algn="ctr">
              <a:buNone/>
            </a:pPr>
            <a:r>
              <a:rPr lang="nl-NL" altLang="nl-NL" sz="4600" dirty="0">
                <a:solidFill>
                  <a:srgbClr val="2C7C9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nl-NL" altLang="nl-NL" sz="4600" dirty="0">
                <a:solidFill>
                  <a:srgbClr val="2C7C9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08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b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dirty="0">
                <a:solidFill>
                  <a:prstClr val="black"/>
                </a:solidFill>
                <a:latin typeface="Calibri" panose="020F0502020204030204"/>
              </a:rPr>
              <a:t>ALGEMEEN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altLang="nl-NL" sz="320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algn="ctr">
              <a:buNone/>
            </a:pPr>
            <a:r>
              <a:rPr lang="nl-NL" altLang="nl-NL" sz="32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Vrije deel  = “</a:t>
            </a:r>
            <a:r>
              <a:rPr lang="nl-NL" altLang="nl-NL" sz="3200" dirty="0">
                <a:latin typeface="Arial" panose="020B0604020202020204" pitchFamily="34" charset="0"/>
                <a:ea typeface="MS PGothic" panose="020B0600070205080204" pitchFamily="34" charset="-128"/>
              </a:rPr>
              <a:t>verplicht</a:t>
            </a:r>
            <a:r>
              <a:rPr lang="nl-NL" altLang="nl-NL" sz="32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”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Levensbeschouwelijke </a:t>
            </a:r>
            <a:r>
              <a:rPr lang="nl-NL" altLang="nl-NL" sz="2400" dirty="0">
                <a:latin typeface="Arial" panose="020B0604020202020204" pitchFamily="34" charset="0"/>
                <a:ea typeface="MS PGothic" panose="020B0600070205080204" pitchFamily="34" charset="-128"/>
              </a:rPr>
              <a:t>vorming, Ethiek en Filosofie  			</a:t>
            </a:r>
            <a:endParaRPr lang="nl-NL" altLang="nl-NL" sz="240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LEF </a:t>
            </a:r>
            <a:endParaRPr lang="nl-NL" altLang="nl-NL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algn="ctr">
              <a:buNone/>
            </a:pP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74" y="4075611"/>
            <a:ext cx="3344090" cy="21013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2" y="3674806"/>
            <a:ext cx="3474719" cy="21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b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ALGEMEEN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927463" y="1825625"/>
            <a:ext cx="11691257" cy="4351338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endParaRPr lang="nl-NL" altLang="nl-NL" sz="2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914400" lvl="2" indent="0" algn="ctr">
              <a:buNone/>
            </a:pPr>
            <a:r>
              <a:rPr lang="nl-NL" altLang="nl-NL" sz="28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		Extra </a:t>
            </a:r>
            <a:r>
              <a:rPr lang="nl-NL" altLang="nl-NL" sz="2800" dirty="0">
                <a:latin typeface="Arial" panose="020B0604020202020204" pitchFamily="34" charset="0"/>
                <a:ea typeface="MS PGothic" panose="020B0600070205080204" pitchFamily="34" charset="-128"/>
              </a:rPr>
              <a:t>vak in vrije </a:t>
            </a:r>
            <a:r>
              <a:rPr lang="nl-NL" altLang="nl-NL" sz="28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deel=</a:t>
            </a:r>
            <a:r>
              <a:rPr lang="nl-NL" altLang="nl-NL" sz="2800" dirty="0" err="1" smtClean="0">
                <a:latin typeface="Arial" panose="020B0604020202020204" pitchFamily="34" charset="0"/>
                <a:ea typeface="MS PGothic" panose="020B0600070205080204" pitchFamily="34" charset="-128"/>
              </a:rPr>
              <a:t>wensvak</a:t>
            </a:r>
            <a:endParaRPr lang="nl-NL" altLang="nl-NL" sz="280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914400" lvl="2" indent="0" algn="ctr">
              <a:buNone/>
            </a:pPr>
            <a:endParaRPr lang="nl-NL" sz="2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sz="2400" dirty="0" smtClean="0">
                <a:latin typeface="Arial" charset="0"/>
                <a:ea typeface="ＭＳ Ｐゴシック" charset="0"/>
              </a:rPr>
              <a:t>			Profiel </a:t>
            </a:r>
            <a:r>
              <a:rPr lang="nl-NL" sz="2400" dirty="0">
                <a:latin typeface="Arial" charset="0"/>
                <a:ea typeface="ＭＳ Ｐゴシック" charset="0"/>
              </a:rPr>
              <a:t>vak uit eigen of ander profiel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sz="2400" dirty="0" smtClean="0">
                <a:latin typeface="Arial" charset="0"/>
                <a:ea typeface="ＭＳ Ｐゴシック" charset="0"/>
              </a:rPr>
              <a:t>			</a:t>
            </a:r>
            <a:r>
              <a:rPr lang="nl-NL" sz="2400" dirty="0" smtClean="0">
                <a:latin typeface="Arial" charset="0"/>
                <a:ea typeface="ＭＳ Ｐゴシック" charset="0"/>
              </a:rPr>
              <a:t>	Nodig </a:t>
            </a:r>
            <a:r>
              <a:rPr lang="nl-NL" sz="2400" dirty="0">
                <a:latin typeface="Arial" charset="0"/>
                <a:ea typeface="ＭＳ Ｐゴシック" charset="0"/>
              </a:rPr>
              <a:t>bij overstap naar </a:t>
            </a:r>
            <a:r>
              <a:rPr lang="nl-NL" sz="2400" dirty="0" smtClean="0">
                <a:latin typeface="Arial" charset="0"/>
                <a:ea typeface="ＭＳ Ｐゴシック" charset="0"/>
              </a:rPr>
              <a:t>Atheneum (2</a:t>
            </a:r>
            <a:r>
              <a:rPr lang="nl-NL" sz="2400" baseline="30000" dirty="0" smtClean="0">
                <a:latin typeface="Arial" charset="0"/>
                <a:ea typeface="ＭＳ Ｐゴシック" charset="0"/>
              </a:rPr>
              <a:t>e</a:t>
            </a:r>
            <a:r>
              <a:rPr lang="nl-NL" sz="2400" dirty="0" smtClean="0">
                <a:latin typeface="Arial" charset="0"/>
                <a:ea typeface="ＭＳ Ｐゴシック" charset="0"/>
              </a:rPr>
              <a:t> moderne 				vreemde </a:t>
            </a:r>
            <a:r>
              <a:rPr lang="nl-NL" sz="2400" dirty="0" smtClean="0">
                <a:latin typeface="Arial" charset="0"/>
                <a:ea typeface="ＭＳ Ｐゴシック" charset="0"/>
              </a:rPr>
              <a:t>taal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sz="2400" dirty="0">
                <a:latin typeface="Arial" charset="0"/>
                <a:ea typeface="ＭＳ Ｐゴシック" charset="0"/>
              </a:rPr>
              <a:t>	</a:t>
            </a:r>
            <a:r>
              <a:rPr lang="nl-NL" sz="2400" dirty="0" smtClean="0">
                <a:latin typeface="Arial" charset="0"/>
                <a:ea typeface="ＭＳ Ｐゴシック" charset="0"/>
              </a:rPr>
              <a:t>		Behalve: dyslexie=dispensatie 2</a:t>
            </a:r>
            <a:r>
              <a:rPr lang="nl-NL" sz="2400" baseline="30000" dirty="0" smtClean="0">
                <a:latin typeface="Arial" charset="0"/>
                <a:ea typeface="ＭＳ Ｐゴシック" charset="0"/>
              </a:rPr>
              <a:t>e</a:t>
            </a:r>
            <a:r>
              <a:rPr lang="nl-NL" sz="2400" dirty="0" smtClean="0">
                <a:latin typeface="Arial" charset="0"/>
                <a:ea typeface="ＭＳ Ｐゴシック" charset="0"/>
              </a:rPr>
              <a:t> moderne vreemde taal</a:t>
            </a:r>
            <a:endParaRPr lang="nl-NL" sz="2400" dirty="0">
              <a:latin typeface="Arial" charset="0"/>
              <a:ea typeface="ＭＳ Ｐゴシック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sz="2400" dirty="0" smtClean="0">
                <a:latin typeface="Arial" charset="0"/>
                <a:ea typeface="ＭＳ Ｐゴシック" charset="0"/>
              </a:rPr>
              <a:t>			Gezien </a:t>
            </a:r>
            <a:r>
              <a:rPr lang="nl-NL" sz="2400" dirty="0">
                <a:latin typeface="Arial" charset="0"/>
                <a:ea typeface="ＭＳ Ｐゴシック" charset="0"/>
              </a:rPr>
              <a:t>de ontwikkeling haalbaar</a:t>
            </a:r>
          </a:p>
          <a:p>
            <a:pPr marL="914400" lvl="2" indent="0" algn="ctr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721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1" y="0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r>
              <a:rPr lang="nl-NL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dirty="0">
                <a:solidFill>
                  <a:prstClr val="black"/>
                </a:solidFill>
                <a:latin typeface="Calibri" panose="020F0502020204030204"/>
              </a:rPr>
              <a:t>ALGEMEEN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altLang="nl-NL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PROFIELWERKSTUK</a:t>
            </a:r>
          </a:p>
          <a:p>
            <a:pPr marL="0" indent="0" algn="ctr">
              <a:buNone/>
            </a:pPr>
            <a:endParaRPr lang="nl-N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Meesterstuk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Havo 5</a:t>
            </a:r>
          </a:p>
          <a:p>
            <a:pPr marL="0" indent="0" algn="ctr">
              <a:buNone/>
            </a:pPr>
            <a:endParaRPr lang="nl-NL" altLang="nl-NL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26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dirty="0">
                <a:solidFill>
                  <a:prstClr val="black"/>
                </a:solidFill>
                <a:latin typeface="Calibri" panose="020F0502020204030204"/>
              </a:rPr>
              <a:t>ALGEMEEN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nl-NL" alt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Combinatie cijfer</a:t>
            </a:r>
          </a:p>
          <a:p>
            <a:pPr marL="0" indent="0" algn="ctr">
              <a:buNone/>
            </a:pPr>
            <a:endParaRPr lang="nl-NL" alt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Culturele en Kunstzinnige vorming (Havo 4)</a:t>
            </a:r>
          </a:p>
          <a:p>
            <a:pPr>
              <a:defRPr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Maatschappijleer (Havo 4)</a:t>
            </a:r>
          </a:p>
          <a:p>
            <a:pPr>
              <a:defRPr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Levensbeschouwing, Ethiek en Filosofie (Havo 4)</a:t>
            </a:r>
          </a:p>
          <a:p>
            <a:pPr>
              <a:defRPr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Profielwerkstuk (Havo 5)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Gemiddelde </a:t>
            </a:r>
            <a:r>
              <a:rPr lang="nl-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bovenstaande 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vakken = combinatie cijfer</a:t>
            </a:r>
          </a:p>
          <a:p>
            <a:pPr marL="0" indent="0" algn="ctr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541417" y="1825625"/>
            <a:ext cx="1289521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200" dirty="0" smtClean="0">
                <a:latin typeface="Arial" charset="0"/>
                <a:ea typeface="ＭＳ Ｐゴシック" charset="0"/>
                <a:cs typeface="ＭＳ Ｐゴシック" charset="0"/>
              </a:rPr>
              <a:t>			Cultuur </a:t>
            </a:r>
            <a:r>
              <a:rPr lang="nl-NL" sz="3200" dirty="0"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nl-NL" sz="3200" dirty="0" smtClean="0">
                <a:latin typeface="Arial" charset="0"/>
                <a:ea typeface="ＭＳ Ｐゴシック" charset="0"/>
                <a:cs typeface="ＭＳ Ｐゴシック" charset="0"/>
              </a:rPr>
              <a:t>Maatschappij</a:t>
            </a:r>
          </a:p>
          <a:p>
            <a:pPr marL="0" indent="0" algn="ctr">
              <a:buNone/>
            </a:pPr>
            <a:endParaRPr lang="nl-NL" sz="3200" dirty="0">
              <a:latin typeface="Arial" charset="0"/>
              <a:ea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b="1" dirty="0" smtClean="0">
                <a:latin typeface="Arial" charset="0"/>
                <a:ea typeface="ＭＳ Ｐゴシック" charset="0"/>
                <a:cs typeface="ＭＳ Ｐゴシック" charset="0"/>
              </a:rPr>
              <a:t>			Verplichte </a:t>
            </a:r>
            <a:r>
              <a:rPr lang="nl-NL" b="1" dirty="0">
                <a:latin typeface="Arial" charset="0"/>
                <a:ea typeface="ＭＳ Ｐゴシック" charset="0"/>
                <a:cs typeface="ＭＳ Ｐゴシック" charset="0"/>
              </a:rPr>
              <a:t>profielvakken:</a:t>
            </a: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endParaRPr lang="nl-NL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			</a:t>
            </a: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Geschiedenis</a:t>
            </a:r>
            <a:endParaRPr lang="nl-NL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			</a:t>
            </a: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              Duitse </a:t>
            </a: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taal &amp; letterkunde 		of </a:t>
            </a: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			Franse taal </a:t>
            </a: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&amp; letterkunde</a:t>
            </a: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2839576"/>
            <a:ext cx="2220686" cy="232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628" y="1690688"/>
            <a:ext cx="11223172" cy="516731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nl-NL" altLang="nl-NL" sz="9600" dirty="0">
                <a:latin typeface="Arial" panose="020B0604020202020204" pitchFamily="34" charset="0"/>
                <a:ea typeface="MS PGothic" panose="020B0600070205080204" pitchFamily="34" charset="-128"/>
              </a:rPr>
              <a:t>Keuzevakken </a:t>
            </a:r>
            <a:r>
              <a:rPr lang="nl-NL" altLang="nl-NL" sz="9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profiel</a:t>
            </a:r>
          </a:p>
          <a:p>
            <a:pPr marL="0" indent="0" algn="ctr">
              <a:buNone/>
            </a:pPr>
            <a:endParaRPr lang="nl-NL" sz="32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defRPr/>
            </a:pPr>
            <a:r>
              <a:rPr lang="nl-NL" sz="7400" dirty="0">
                <a:latin typeface="Arial" charset="0"/>
                <a:ea typeface="ＭＳ Ｐゴシック" charset="0"/>
              </a:rPr>
              <a:t>Economie		        1 van deze maatschappij vakken</a:t>
            </a:r>
          </a:p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defRPr/>
            </a:pPr>
            <a:r>
              <a:rPr lang="nl-NL" sz="7400" dirty="0">
                <a:latin typeface="Arial" charset="0"/>
                <a:ea typeface="ＭＳ Ｐゴシック" charset="0"/>
              </a:rPr>
              <a:t>Aardrijkskunde </a:t>
            </a:r>
          </a:p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defRPr/>
            </a:pPr>
            <a:r>
              <a:rPr lang="nl-NL" sz="7400" dirty="0">
                <a:latin typeface="Arial" charset="0"/>
                <a:ea typeface="ＭＳ Ｐゴシック" charset="0"/>
              </a:rPr>
              <a:t>Maatschappijwetenschappen</a:t>
            </a:r>
          </a:p>
          <a:p>
            <a:pPr marL="349250" lvl="0" indent="-34925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anose="05020102010507070707" pitchFamily="18" charset="2"/>
              <a:buChar char=""/>
              <a:defRPr/>
            </a:pPr>
            <a:endParaRPr lang="nl-NL" sz="7400" dirty="0">
              <a:latin typeface="Arial" charset="0"/>
              <a:ea typeface="ＭＳ Ｐゴシック" charset="0"/>
            </a:endParaRPr>
          </a:p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defRPr/>
            </a:pPr>
            <a:r>
              <a:rPr lang="nl-NL" sz="7400" dirty="0" smtClean="0">
                <a:latin typeface="Arial" charset="0"/>
                <a:ea typeface="ＭＳ Ｐゴシック" charset="0"/>
              </a:rPr>
              <a:t>Duitse taal &amp; letterkunde</a:t>
            </a:r>
            <a:r>
              <a:rPr lang="nl-NL" sz="7400" dirty="0">
                <a:latin typeface="Arial" charset="0"/>
                <a:ea typeface="ＭＳ Ｐゴシック" charset="0"/>
              </a:rPr>
              <a:t>	        1 van deze cultuur vakken</a:t>
            </a:r>
          </a:p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defRPr/>
            </a:pPr>
            <a:r>
              <a:rPr lang="nl-NL" sz="7400" dirty="0" smtClean="0">
                <a:latin typeface="Arial" charset="0"/>
                <a:ea typeface="ＭＳ Ｐゴシック" charset="0"/>
              </a:rPr>
              <a:t>Franse taal &amp; letterkunde</a:t>
            </a:r>
            <a:r>
              <a:rPr lang="nl-NL" sz="7400" dirty="0">
                <a:latin typeface="Arial" charset="0"/>
                <a:ea typeface="ＭＳ Ｐゴシック" charset="0"/>
              </a:rPr>
              <a:t>				 		</a:t>
            </a:r>
          </a:p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defRPr/>
            </a:pPr>
            <a:r>
              <a:rPr lang="nl-NL" sz="7400" dirty="0">
                <a:latin typeface="Arial" charset="0"/>
                <a:ea typeface="ＭＳ Ｐゴシック" charset="0"/>
              </a:rPr>
              <a:t>Muziek</a:t>
            </a:r>
          </a:p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defRPr/>
            </a:pPr>
            <a:r>
              <a:rPr lang="nl-NL" sz="7400" dirty="0">
                <a:latin typeface="Arial" charset="0"/>
                <a:ea typeface="ＭＳ Ｐゴシック" charset="0"/>
              </a:rPr>
              <a:t>Tekenen</a:t>
            </a:r>
          </a:p>
          <a:p>
            <a:pPr marL="0" lvl="0" indent="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sz="7400" b="1" dirty="0">
                <a:latin typeface="Arial" charset="0"/>
                <a:ea typeface="ＭＳ Ｐゴシック" charset="0"/>
              </a:rPr>
              <a:t>+ 1 maatschappij- of cultuurvak (totaal 3)</a:t>
            </a:r>
          </a:p>
          <a:p>
            <a:pPr marL="0" lvl="0" indent="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sz="7400" b="1" dirty="0">
                <a:latin typeface="Arial" charset="0"/>
                <a:ea typeface="ＭＳ Ｐゴシック" charset="0"/>
              </a:rPr>
              <a:t>+ Rekenen verplicht.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3998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3200" dirty="0">
                <a:latin typeface="Arial" charset="0"/>
                <a:ea typeface="ＭＳ Ｐゴシック" charset="0"/>
                <a:cs typeface="ＭＳ Ｐゴシック" charset="0"/>
              </a:rPr>
              <a:t>Economie &amp; </a:t>
            </a:r>
            <a:r>
              <a:rPr lang="nl-NL" sz="3200" dirty="0" smtClean="0">
                <a:latin typeface="Arial" charset="0"/>
                <a:ea typeface="ＭＳ Ｐゴシック" charset="0"/>
                <a:cs typeface="ＭＳ Ｐゴシック" charset="0"/>
              </a:rPr>
              <a:t>Maatschappij</a:t>
            </a:r>
          </a:p>
          <a:p>
            <a:pPr marL="0" indent="0">
              <a:buNone/>
            </a:pPr>
            <a:endParaRPr lang="nl-NL" dirty="0">
              <a:latin typeface="Arial" charset="0"/>
              <a:ea typeface="ＭＳ Ｐゴシック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nl-NL" b="1" dirty="0">
                <a:latin typeface="Arial" charset="0"/>
                <a:ea typeface="ＭＳ Ｐゴシック" charset="0"/>
                <a:cs typeface="ＭＳ Ｐゴシック" charset="0"/>
              </a:rPr>
              <a:t>Verplichte profielvakken:</a:t>
            </a:r>
          </a:p>
          <a:p>
            <a:pPr algn="ctr" fontAlgn="auto">
              <a:spcAft>
                <a:spcPts val="0"/>
              </a:spcAft>
              <a:defRPr/>
            </a:pPr>
            <a:endParaRPr lang="nl-NL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Wiskunde A of wiskunde B</a:t>
            </a:r>
          </a:p>
          <a:p>
            <a:pPr algn="ctr" fontAlgn="auto">
              <a:spcAft>
                <a:spcPts val="0"/>
              </a:spcAft>
              <a:defRPr/>
            </a:pP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Economie</a:t>
            </a: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Geschiedenis</a:t>
            </a: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204">
            <a:off x="9169772" y="4305126"/>
            <a:ext cx="2747156" cy="20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1" y="0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nl-NL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154" y="1690689"/>
            <a:ext cx="10282646" cy="4592546"/>
          </a:xfrm>
        </p:spPr>
        <p:txBody>
          <a:bodyPr>
            <a:normAutofit fontScale="250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sz="9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Hoe te kiezen?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sz="9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Tools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sz="9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Profielen:	</a:t>
            </a:r>
            <a:r>
              <a:rPr lang="nl-NL" sz="9600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Algemeen</a:t>
            </a:r>
            <a:endParaRPr lang="nl-NL" sz="9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4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nl-NL" sz="9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Cultuur     &amp; Maatschappij</a:t>
            </a:r>
          </a:p>
          <a:p>
            <a:pPr lvl="4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nl-NL" sz="9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Economie &amp; Maatschappij</a:t>
            </a:r>
          </a:p>
          <a:p>
            <a:pPr lvl="4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nl-NL" sz="9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Natuur      &amp; Gezondheid</a:t>
            </a:r>
          </a:p>
          <a:p>
            <a:pPr lvl="4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nl-NL" sz="9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Natuur      &amp; Techniek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endParaRPr lang="nl-NL" sz="96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sz="9600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Aanvullende </a:t>
            </a:r>
            <a:r>
              <a:rPr lang="nl-NL" sz="9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informatie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endParaRPr lang="nl-NL" sz="24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4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nl-NL" sz="24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34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sz="4100" dirty="0" smtClean="0">
                <a:latin typeface="Arial" charset="0"/>
                <a:ea typeface="ＭＳ Ｐゴシック" charset="0"/>
                <a:cs typeface="ＭＳ Ｐゴシック" charset="0"/>
              </a:rPr>
              <a:t>Keuzevakken in profiel</a:t>
            </a:r>
          </a:p>
          <a:p>
            <a:pPr marL="0" indent="0" algn="ctr">
              <a:buNone/>
            </a:pPr>
            <a:endParaRPr lang="nl-NL" sz="3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nl-NL" sz="3300" b="1" dirty="0">
                <a:latin typeface="Arial" charset="0"/>
                <a:ea typeface="ＭＳ Ｐゴシック" charset="0"/>
                <a:cs typeface="ＭＳ Ｐゴシック" charset="0"/>
              </a:rPr>
              <a:t>Twee van deze vakken: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endParaRPr lang="nl-NL" sz="3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nl-NL" sz="3300" dirty="0">
                <a:latin typeface="Arial" charset="0"/>
                <a:ea typeface="ＭＳ Ｐゴシック" charset="0"/>
                <a:cs typeface="ＭＳ Ｐゴシック" charset="0"/>
              </a:rPr>
              <a:t>Bedrijfseconomie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endParaRPr lang="nl-NL" sz="3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nl-NL" sz="3300" dirty="0">
                <a:latin typeface="Arial" charset="0"/>
                <a:ea typeface="ＭＳ Ｐゴシック" charset="0"/>
                <a:cs typeface="ＭＳ Ｐゴシック" charset="0"/>
              </a:rPr>
              <a:t>Aardrijkskunde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endParaRPr lang="nl-NL" sz="3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nl-NL" sz="3300" dirty="0">
                <a:latin typeface="Arial" charset="0"/>
                <a:ea typeface="ＭＳ Ｐゴシック" charset="0"/>
                <a:cs typeface="ＭＳ Ｐゴシック" charset="0"/>
              </a:rPr>
              <a:t>Maatschappijwetenschappen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endParaRPr lang="nl-NL" sz="3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nl-NL" sz="3300" dirty="0" smtClean="0">
                <a:latin typeface="Arial" charset="0"/>
                <a:ea typeface="ＭＳ Ｐゴシック" charset="0"/>
                <a:cs typeface="ＭＳ Ｐゴシック" charset="0"/>
              </a:rPr>
              <a:t>Duitse taal &amp; letterkunde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nl-NL" sz="3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nl-NL" sz="3300" dirty="0" smtClean="0">
                <a:latin typeface="Arial" charset="0"/>
                <a:ea typeface="ＭＳ Ｐゴシック" charset="0"/>
                <a:cs typeface="ＭＳ Ｐゴシック" charset="0"/>
              </a:rPr>
              <a:t>Franse taal &amp; letterkunde</a:t>
            </a:r>
            <a:endParaRPr lang="nl-NL" sz="3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9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altLang="nl-NL" sz="3200" dirty="0">
                <a:latin typeface="Arial" panose="020B0604020202020204" pitchFamily="34" charset="0"/>
                <a:ea typeface="MS PGothic" panose="020B0600070205080204" pitchFamily="34" charset="-128"/>
              </a:rPr>
              <a:t>Natuur en </a:t>
            </a:r>
            <a:r>
              <a:rPr lang="nl-NL" altLang="nl-NL" sz="32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Gezondheid</a:t>
            </a:r>
          </a:p>
          <a:p>
            <a:pPr marL="0" indent="0" algn="ctr">
              <a:buNone/>
            </a:pPr>
            <a:endParaRPr lang="nl-NL" altLang="nl-NL" sz="320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b="1" dirty="0" smtClean="0">
                <a:latin typeface="Arial" charset="0"/>
                <a:ea typeface="ＭＳ Ｐゴシック" charset="0"/>
              </a:rPr>
              <a:t>Verplichte </a:t>
            </a:r>
            <a:r>
              <a:rPr lang="nl-NL" b="1" dirty="0">
                <a:latin typeface="Arial" charset="0"/>
                <a:ea typeface="ＭＳ Ｐゴシック" charset="0"/>
              </a:rPr>
              <a:t>profielvakken: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dirty="0" smtClean="0">
                <a:latin typeface="Arial" charset="0"/>
                <a:ea typeface="ＭＳ Ｐゴシック" charset="0"/>
              </a:rPr>
              <a:t>Wiskunde </a:t>
            </a:r>
            <a:r>
              <a:rPr lang="nl-NL" dirty="0">
                <a:latin typeface="Arial" charset="0"/>
                <a:ea typeface="ＭＳ Ｐゴシック" charset="0"/>
              </a:rPr>
              <a:t>A of Wiskunde B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dirty="0">
                <a:latin typeface="Arial" charset="0"/>
                <a:ea typeface="ＭＳ Ｐゴシック" charset="0"/>
              </a:rPr>
              <a:t>Scheikunde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dirty="0">
                <a:latin typeface="Arial" charset="0"/>
                <a:ea typeface="ＭＳ Ｐゴシック" charset="0"/>
              </a:rPr>
              <a:t>Biologie</a:t>
            </a:r>
            <a:br>
              <a:rPr lang="nl-NL" dirty="0">
                <a:latin typeface="Arial" charset="0"/>
                <a:ea typeface="ＭＳ Ｐゴシック" charset="0"/>
              </a:rPr>
            </a:br>
            <a:endParaRPr lang="nl-NL" dirty="0">
              <a:latin typeface="Arial" charset="0"/>
              <a:ea typeface="ＭＳ Ｐゴシック" charset="0"/>
            </a:endParaRPr>
          </a:p>
          <a:p>
            <a:pPr marL="0" indent="0" algn="ctr">
              <a:buNone/>
            </a:pP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5" y="4180114"/>
            <a:ext cx="2957079" cy="24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3200" dirty="0">
                <a:latin typeface="Arial" charset="0"/>
                <a:ea typeface="ＭＳ Ｐゴシック" charset="0"/>
                <a:cs typeface="ＭＳ Ｐゴシック" charset="0"/>
              </a:rPr>
              <a:t>Keuzevakken in </a:t>
            </a:r>
            <a:r>
              <a:rPr lang="nl-NL" sz="3200" dirty="0" smtClean="0">
                <a:latin typeface="Arial" charset="0"/>
                <a:ea typeface="ＭＳ Ｐゴシック" charset="0"/>
                <a:cs typeface="ＭＳ Ｐゴシック" charset="0"/>
              </a:rPr>
              <a:t>profiel</a:t>
            </a:r>
            <a:endParaRPr lang="nl-NL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endParaRPr lang="nl-NL" sz="3200" dirty="0" smtClean="0">
              <a:latin typeface="Arial" charset="0"/>
              <a:ea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sz="2400" b="1" dirty="0">
                <a:latin typeface="Arial" charset="0"/>
                <a:ea typeface="ＭＳ Ｐゴシック" charset="0"/>
                <a:cs typeface="ＭＳ Ｐゴシック" charset="0"/>
              </a:rPr>
              <a:t>Twee van deze vakken:</a:t>
            </a: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endParaRPr lang="nl-NL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Natuur Leven en Technologie</a:t>
            </a: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endParaRPr lang="nl-NL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Aardrijkskunde</a:t>
            </a: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endParaRPr lang="nl-NL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Economie</a:t>
            </a: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endParaRPr lang="nl-NL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Natuurkunde</a:t>
            </a:r>
          </a:p>
          <a:p>
            <a:pPr marL="0" indent="0" algn="ctr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3540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200" dirty="0">
                <a:latin typeface="Arial" charset="0"/>
                <a:ea typeface="ＭＳ Ｐゴシック" charset="0"/>
                <a:cs typeface="ＭＳ Ｐゴシック" charset="0"/>
              </a:rPr>
              <a:t>Natuur en </a:t>
            </a:r>
            <a:r>
              <a:rPr lang="nl-NL" sz="3200" dirty="0" smtClean="0">
                <a:latin typeface="Arial" charset="0"/>
                <a:ea typeface="ＭＳ Ｐゴシック" charset="0"/>
                <a:cs typeface="ＭＳ Ｐゴシック" charset="0"/>
              </a:rPr>
              <a:t>Techniek</a:t>
            </a:r>
            <a:endParaRPr lang="nl-NL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sz="3200" dirty="0" smtClean="0">
                <a:latin typeface="Arial" charset="0"/>
                <a:ea typeface="ＭＳ Ｐゴシック" charset="0"/>
              </a:rPr>
              <a:t/>
            </a:r>
            <a:br>
              <a:rPr lang="nl-NL" sz="3200" dirty="0" smtClean="0">
                <a:latin typeface="Arial" charset="0"/>
                <a:ea typeface="ＭＳ Ｐゴシック" charset="0"/>
              </a:rPr>
            </a:br>
            <a:r>
              <a:rPr lang="nl-NL" b="1" dirty="0">
                <a:latin typeface="Arial" charset="0"/>
                <a:ea typeface="ＭＳ Ｐゴシック" charset="0"/>
                <a:cs typeface="ＭＳ Ｐゴシック" charset="0"/>
              </a:rPr>
              <a:t>Verplichte profielvakken:</a:t>
            </a: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endParaRPr lang="nl-NL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Wiskunde B</a:t>
            </a: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Natuurkunde</a:t>
            </a: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Scheikunde</a:t>
            </a:r>
          </a:p>
          <a:p>
            <a:pPr marL="0" indent="0" algn="ctr">
              <a:buNone/>
            </a:pPr>
            <a:endParaRPr lang="nl-NL" sz="3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7" y="3421585"/>
            <a:ext cx="2573382" cy="25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-888274" y="1825625"/>
            <a:ext cx="1224207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altLang="nl-NL" sz="3200" dirty="0">
                <a:latin typeface="Arial" panose="020B0604020202020204" pitchFamily="34" charset="0"/>
              </a:rPr>
              <a:t>Keuzevakken in </a:t>
            </a:r>
            <a:r>
              <a:rPr lang="nl-NL" altLang="nl-NL" sz="3200" dirty="0" smtClean="0">
                <a:latin typeface="Arial" panose="020B0604020202020204" pitchFamily="34" charset="0"/>
              </a:rPr>
              <a:t>profiel</a:t>
            </a:r>
          </a:p>
          <a:p>
            <a:pPr marL="0" indent="0" algn="ctr">
              <a:buNone/>
            </a:pPr>
            <a:endParaRPr lang="nl-NL" sz="3200" dirty="0">
              <a:latin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nl-NL" b="1" dirty="0">
                <a:latin typeface="Arial" charset="0"/>
                <a:ea typeface="ＭＳ Ｐゴシック" charset="0"/>
              </a:rPr>
              <a:t>Twee van deze vakken:</a:t>
            </a:r>
          </a:p>
          <a:p>
            <a:pPr marL="0" indent="0" algn="ctr">
              <a:buNone/>
              <a:defRPr/>
            </a:pPr>
            <a:endParaRPr lang="nl-NL" dirty="0">
              <a:latin typeface="Arial" charset="0"/>
              <a:ea typeface="ＭＳ Ｐゴシック" charset="0"/>
            </a:endParaRPr>
          </a:p>
          <a:p>
            <a:pPr marL="0" indent="0" algn="ctr">
              <a:buNone/>
              <a:defRPr/>
            </a:pPr>
            <a:r>
              <a:rPr lang="nl-NL" dirty="0" smtClean="0">
                <a:latin typeface="Arial" charset="0"/>
                <a:ea typeface="ＭＳ Ｐゴシック" charset="0"/>
              </a:rPr>
              <a:t>Natuur </a:t>
            </a:r>
            <a:r>
              <a:rPr lang="nl-NL" dirty="0">
                <a:latin typeface="Arial" charset="0"/>
                <a:ea typeface="ＭＳ Ｐゴシック" charset="0"/>
              </a:rPr>
              <a:t>Leven en Technologie</a:t>
            </a:r>
          </a:p>
          <a:p>
            <a:pPr marL="0" indent="0" algn="ctr">
              <a:buNone/>
              <a:defRPr/>
            </a:pPr>
            <a:r>
              <a:rPr lang="nl-NL" dirty="0" smtClean="0">
                <a:latin typeface="Arial" charset="0"/>
                <a:ea typeface="ＭＳ Ｐゴシック" charset="0"/>
              </a:rPr>
              <a:t> Informatica</a:t>
            </a:r>
            <a:endParaRPr lang="nl-NL" dirty="0">
              <a:latin typeface="Arial" charset="0"/>
              <a:ea typeface="ＭＳ Ｐゴシック" charset="0"/>
            </a:endParaRPr>
          </a:p>
          <a:p>
            <a:pPr marL="0" indent="0" algn="ctr">
              <a:buNone/>
              <a:defRPr/>
            </a:pPr>
            <a:r>
              <a:rPr lang="nl-NL" dirty="0" smtClean="0">
                <a:latin typeface="Arial" charset="0"/>
                <a:ea typeface="ＭＳ Ｐゴシック" charset="0"/>
              </a:rPr>
              <a:t>Biologie</a:t>
            </a:r>
            <a:endParaRPr lang="nl-NL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0188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altLang="nl-NL" sz="1800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Profielkeuzeformulier HAVO </a:t>
            </a:r>
            <a:r>
              <a:rPr lang="nl-NL" altLang="nl-NL" sz="1800" kern="0" dirty="0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2021/2022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altLang="nl-NL" sz="2400" kern="0" dirty="0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nl-NL" sz="4000" b="1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nl-NL" altLang="nl-NL" sz="4000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	 </a:t>
            </a:r>
            <a:r>
              <a:rPr lang="nl-NL" altLang="nl-NL" sz="5400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	        </a:t>
            </a:r>
            <a:r>
              <a:rPr lang="nl-NL" altLang="nl-NL" sz="4000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nl-NL" altLang="nl-NL" sz="4000" kern="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`</a:t>
            </a:r>
            <a:endParaRPr lang="nl-NL" altLang="nl-NL" sz="2000" kern="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altLang="nl-NL" kern="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                                                                                                          </a:t>
            </a:r>
            <a:endParaRPr lang="nl-NL" altLang="nl-NL" sz="5400" kern="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5" y="2055814"/>
            <a:ext cx="9650334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5577" y="1867989"/>
            <a:ext cx="10818223" cy="1240971"/>
          </a:xfrm>
        </p:spPr>
        <p:txBody>
          <a:bodyPr>
            <a:normAutofit fontScale="90000"/>
          </a:bodyPr>
          <a:lstStyle/>
          <a:p>
            <a:pPr algn="ctr"/>
            <a:r>
              <a:rPr lang="nl-NL" altLang="nl-NL" sz="3600" dirty="0">
                <a:latin typeface="Arial" panose="020B0604020202020204" pitchFamily="34" charset="0"/>
                <a:ea typeface="MS PGothic" panose="020B0600070205080204" pitchFamily="34" charset="-128"/>
              </a:rPr>
              <a:t>INLEVEREN DEFINITIEVE</a:t>
            </a:r>
            <a:br>
              <a:rPr lang="nl-NL" altLang="nl-NL" sz="3600" dirty="0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nl-NL" altLang="nl-NL" sz="3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PROFIELKEUZE</a:t>
            </a:r>
            <a:r>
              <a:rPr lang="nl-NL" altLang="nl-NL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nl-NL" altLang="nl-NL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048000" y="273650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nl-NL" sz="28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nl-NL" sz="2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nl-NL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charset="0"/>
                <a:ea typeface="ＭＳ Ｐゴシック" charset="0"/>
                <a:cs typeface="ＭＳ Ｐゴシック" charset="0"/>
              </a:rPr>
              <a:t>MAANDAG </a:t>
            </a:r>
            <a:r>
              <a:rPr lang="nl-NL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charset="0"/>
                <a:ea typeface="ＭＳ Ｐゴシック" charset="0"/>
                <a:cs typeface="ＭＳ Ｐゴシック" charset="0"/>
              </a:rPr>
              <a:t>7 MAART 2022</a:t>
            </a:r>
          </a:p>
          <a:p>
            <a:pPr algn="ctr" fontAlgn="auto">
              <a:spcAft>
                <a:spcPts val="0"/>
              </a:spcAft>
              <a:defRPr/>
            </a:pPr>
            <a:endParaRPr lang="nl-NL" sz="2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nl-NL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charset="0"/>
                <a:ea typeface="ＭＳ Ｐゴシック" charset="0"/>
                <a:cs typeface="ＭＳ Ｐゴシック" charset="0"/>
              </a:rPr>
              <a:t>Digitaal via Zermelo (sluiting VRIJDAG 11 MAART 11.59 uur)</a:t>
            </a:r>
          </a:p>
        </p:txBody>
      </p:sp>
    </p:spTree>
    <p:extLst>
      <p:ext uri="{BB962C8B-B14F-4D97-AF65-F5344CB8AC3E}">
        <p14:creationId xmlns:p14="http://schemas.microsoft.com/office/powerpoint/2010/main" val="21622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3" y="-39189"/>
            <a:ext cx="11874137" cy="608729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5577" y="1672047"/>
            <a:ext cx="10818223" cy="1064456"/>
          </a:xfrm>
        </p:spPr>
        <p:txBody>
          <a:bodyPr>
            <a:normAutofit fontScale="90000"/>
          </a:bodyPr>
          <a:lstStyle/>
          <a:p>
            <a:pPr algn="ctr"/>
            <a:r>
              <a:rPr lang="nl-NL" altLang="nl-NL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nl-NL" altLang="nl-NL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048000" y="27365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nl-NL" sz="28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nl-NL" sz="2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28" y="1672047"/>
            <a:ext cx="4096322" cy="51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Aanvullende 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Voorlichting:</a:t>
            </a:r>
          </a:p>
          <a:p>
            <a:pPr marL="0" indent="0" algn="ctr">
              <a:buNone/>
            </a:pPr>
            <a:endParaRPr lang="nl-N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ts val="3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PRESENTATIE </a:t>
            </a:r>
            <a:r>
              <a:rPr lang="nl-NL" altLang="nl-NL" b="1" dirty="0">
                <a:latin typeface="Arial" panose="020B0604020202020204" pitchFamily="34" charset="0"/>
                <a:ea typeface="MS PGothic" panose="020B0600070205080204" pitchFamily="34" charset="-128"/>
              </a:rPr>
              <a:t>PROFIELEN DOOR LEERLINGEN</a:t>
            </a:r>
          </a:p>
          <a:p>
            <a:pPr marL="0" lvl="0" indent="0" algn="ctr" fontAlgn="base">
              <a:spcBef>
                <a:spcPts val="3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endParaRPr lang="nl-NL" altLang="nl-NL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algn="ctr" fontAlgn="base">
              <a:spcBef>
                <a:spcPts val="3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b="1" dirty="0">
                <a:latin typeface="Arial" panose="020B0604020202020204" pitchFamily="34" charset="0"/>
                <a:ea typeface="MS PGothic" panose="020B0600070205080204" pitchFamily="34" charset="-128"/>
              </a:rPr>
              <a:t>VOORLICHTING “nieuwe vakken”</a:t>
            </a:r>
          </a:p>
          <a:p>
            <a:pPr marL="0" lvl="0" indent="0" algn="ctr" fontAlgn="base">
              <a:spcBef>
                <a:spcPts val="3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</a:rPr>
              <a:t>8 februari 2022 </a:t>
            </a:r>
            <a:endParaRPr lang="nl-NL" altLang="nl-NL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algn="ctr" fontAlgn="base">
              <a:spcBef>
                <a:spcPts val="3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</a:rPr>
              <a:t>(SMC)</a:t>
            </a:r>
          </a:p>
          <a:p>
            <a:pPr marL="0" lvl="0" indent="0" algn="ctr" fontAlgn="base">
              <a:spcBef>
                <a:spcPts val="3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endParaRPr lang="nl-NL" altLang="nl-NL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algn="ctr" fontAlgn="base">
              <a:spcBef>
                <a:spcPts val="3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nl-NL" altLang="nl-NL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BEROEPENAVOND </a:t>
            </a:r>
            <a:r>
              <a:rPr lang="nl-NL" altLang="nl-NL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(online)</a:t>
            </a:r>
            <a:endParaRPr lang="nl-NL" altLang="nl-NL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algn="ctr" fontAlgn="base">
              <a:spcBef>
                <a:spcPts val="3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</a:rPr>
              <a:t>17 </a:t>
            </a:r>
            <a: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</a:rPr>
              <a:t>februari </a:t>
            </a: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</a:rPr>
              <a:t>2022</a:t>
            </a:r>
            <a:endParaRPr lang="nl-NL" altLang="nl-NL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algn="ctr" fontAlgn="base">
              <a:spcBef>
                <a:spcPts val="300"/>
              </a:spcBef>
              <a:spcAft>
                <a:spcPct val="0"/>
              </a:spcAft>
              <a:buClr>
                <a:srgbClr val="6FB7D7"/>
              </a:buClr>
              <a:buSzPct val="110000"/>
              <a:buNone/>
              <a:defRPr/>
            </a:pPr>
            <a: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</a:rPr>
              <a:t>(Bernard </a:t>
            </a: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</a:rPr>
              <a:t>Lievegoed College)</a:t>
            </a:r>
            <a:endParaRPr lang="nl-NL" altLang="nl-NL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algn="ctr">
              <a:buNone/>
            </a:pPr>
            <a:endParaRPr lang="nl-N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57" y="3647948"/>
            <a:ext cx="2932430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4" y="130629"/>
            <a:ext cx="11874137" cy="403642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5577" y="1867989"/>
            <a:ext cx="10818223" cy="1240971"/>
          </a:xfrm>
        </p:spPr>
        <p:txBody>
          <a:bodyPr>
            <a:normAutofit fontScale="90000"/>
          </a:bodyPr>
          <a:lstStyle/>
          <a:p>
            <a:pPr algn="ctr"/>
            <a:r>
              <a:rPr lang="nl-NL" altLang="nl-NL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nl-NL" altLang="nl-NL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896688" y="221398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nl-NL" sz="28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nl-NL" sz="2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nl-NL" sz="2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271553" y="1502229"/>
            <a:ext cx="2364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</a:p>
          <a:p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81497" y="3598981"/>
            <a:ext cx="7341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n.hoedemakers@stichtinglvo.nl</a:t>
            </a:r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88" y="4532810"/>
            <a:ext cx="1645921" cy="1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1" y="0"/>
            <a:ext cx="11874137" cy="59566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defRPr/>
            </a:pPr>
            <a:r>
              <a:rPr lang="nl-NL" sz="4900" u="sng" dirty="0" smtClean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4900" u="sng" dirty="0" smtClean="0">
                <a:latin typeface="Arial"/>
                <a:ea typeface="ＭＳ Ｐゴシック" charset="0"/>
                <a:cs typeface="Arial"/>
              </a:rPr>
            </a:br>
            <a:r>
              <a:rPr lang="nl-NL" sz="4900" u="sng" dirty="0" smtClean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4900" u="sng" dirty="0" smtClean="0">
                <a:latin typeface="Arial"/>
                <a:ea typeface="ＭＳ Ｐゴシック" charset="0"/>
                <a:cs typeface="Arial"/>
              </a:rPr>
            </a:br>
            <a:r>
              <a:rPr lang="nl-NL" sz="4900" u="sng" dirty="0" smtClean="0">
                <a:latin typeface="Arial"/>
                <a:ea typeface="ＭＳ Ｐゴシック" charset="0"/>
                <a:cs typeface="Arial"/>
              </a:rPr>
              <a:t>HOE TE KIEZEN?</a:t>
            </a:r>
            <a:br>
              <a:rPr lang="nl-NL" sz="4900" u="sng" dirty="0" smtClean="0">
                <a:latin typeface="Arial"/>
                <a:ea typeface="ＭＳ Ｐゴシック" charset="0"/>
                <a:cs typeface="Arial"/>
              </a:rPr>
            </a:br>
            <a:endParaRPr lang="nl-NL" u="sng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nl-NL" sz="3600" u="sng" dirty="0" smtClean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sz="36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		Profielkeuze</a:t>
            </a:r>
            <a:r>
              <a:rPr lang="nl-NL" sz="36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: een </a:t>
            </a:r>
            <a:r>
              <a:rPr lang="nl-NL" sz="36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uitdagende</a:t>
            </a:r>
            <a:r>
              <a:rPr lang="nl-NL" sz="36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klus!</a:t>
            </a:r>
            <a:r>
              <a:rPr lang="nl-NL" sz="3600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nl-NL" sz="3600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nl-NL" sz="24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nl-NL" sz="24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Wat voor soort vakken gaan me goed af?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nl-NL" sz="24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Welke vakken vind ik leuk en interessant?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nl-NL" sz="24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Wat voor soort werk zou ik later het liefst doen?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nl-NL" sz="24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Via welke opleiding kom ik </a:t>
            </a:r>
            <a:r>
              <a:rPr lang="nl-NL" sz="24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daar?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24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Wat </a:t>
            </a:r>
            <a:r>
              <a:rPr lang="nl-NL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“eist” die opleiding?</a:t>
            </a:r>
            <a:endParaRPr lang="nl-NL" dirty="0">
              <a:solidFill>
                <a:prstClr val="black"/>
              </a:solidFill>
            </a:endParaRP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130629"/>
            <a:ext cx="11874137" cy="55647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nl-NL" sz="49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nl-NL" sz="49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nl-NL" sz="4900" u="sng" dirty="0" smtClean="0">
                <a:latin typeface="Arial" charset="0"/>
                <a:ea typeface="ＭＳ Ｐゴシック" charset="0"/>
                <a:cs typeface="ＭＳ Ｐゴシック" charset="0"/>
              </a:rPr>
              <a:t>TOOLS</a:t>
            </a:r>
            <a:r>
              <a:rPr lang="nl-NL" sz="4000" dirty="0">
                <a:solidFill>
                  <a:srgbClr val="5BA2BC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nl-NL" sz="4000" dirty="0">
                <a:solidFill>
                  <a:srgbClr val="5BA2B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9390017" cy="3543209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nl-NL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nl-NL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sz="2400" dirty="0" smtClean="0">
                <a:latin typeface="Arial" charset="0"/>
                <a:ea typeface="ＭＳ Ｐゴシック" charset="0"/>
                <a:cs typeface="ＭＳ Ｐゴシック" charset="0"/>
              </a:rPr>
              <a:t>Interesse</a:t>
            </a: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:      		Profielkiezer (Ilias</a:t>
            </a:r>
            <a:r>
              <a:rPr lang="nl-NL" sz="24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nl-NL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Capaciteiten: 		DAT </a:t>
            </a:r>
            <a:r>
              <a:rPr lang="nl-NL" sz="2400" dirty="0" smtClean="0">
                <a:latin typeface="Arial" charset="0"/>
                <a:ea typeface="ＭＳ Ｐゴシック" charset="0"/>
                <a:cs typeface="ＭＳ Ｐゴシック" charset="0"/>
              </a:rPr>
              <a:t>test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nl-NL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Resultaten:    		</a:t>
            </a:r>
            <a:r>
              <a:rPr lang="nl-NL" sz="2400" dirty="0" smtClean="0">
                <a:latin typeface="Arial" charset="0"/>
                <a:ea typeface="ＭＳ Ｐゴシック" charset="0"/>
                <a:cs typeface="ＭＳ Ｐゴシック" charset="0"/>
              </a:rPr>
              <a:t>Cijferlijst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nl-NL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Aanvullende informatie:  Informatie boekje </a:t>
            </a:r>
            <a:r>
              <a:rPr lang="nl-NL" sz="2400" dirty="0" smtClean="0">
                <a:latin typeface="Arial" charset="0"/>
                <a:ea typeface="ＭＳ Ｐゴシック" charset="0"/>
                <a:cs typeface="ＭＳ Ｐゴシック" charset="0"/>
              </a:rPr>
              <a:t>Havo bovenbouw + </a:t>
            </a:r>
          </a:p>
          <a:p>
            <a:pPr marL="3657600"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sz="1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smtClean="0">
                <a:latin typeface="Arial" charset="0"/>
                <a:ea typeface="ＭＳ Ｐゴシック" charset="0"/>
                <a:cs typeface="ＭＳ Ｐゴシック" charset="0"/>
              </a:rPr>
              <a:t>Voorlichtings</a:t>
            </a:r>
            <a:r>
              <a:rPr lang="nl-NL" sz="2400" dirty="0" smtClean="0">
                <a:latin typeface="Arial" charset="0"/>
                <a:ea typeface="ＭＳ Ｐゴシック" charset="0"/>
                <a:cs typeface="ＭＳ Ｐゴシック" charset="0"/>
              </a:rPr>
              <a:t>activiteiten </a:t>
            </a:r>
            <a:endParaRPr lang="nl-NL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nl-NL" sz="240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950">
            <a:off x="10045453" y="3558550"/>
            <a:ext cx="1596830" cy="16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576" y="-1"/>
            <a:ext cx="12194342" cy="596972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TOOLS</a:t>
            </a:r>
            <a: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nl-NL" altLang="nl-NL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www.beroepskeuzedagboek.nl</a:t>
            </a:r>
            <a:r>
              <a:rPr lang="nl-NL" altLang="nl-NL" dirty="0">
                <a:solidFill>
                  <a:srgbClr val="6FB7D7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nl-NL" altLang="nl-NL" dirty="0">
                <a:solidFill>
                  <a:srgbClr val="6FB7D7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lang="nl-NL" altLang="nl-NL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nl-NL" altLang="nl-NL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lang="nl-NL" altLang="nl-NL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Profielkiezer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838200" y="2181497"/>
            <a:ext cx="10515600" cy="41148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51" y="3567733"/>
            <a:ext cx="2377646" cy="28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52250"/>
            <a:ext cx="11874137" cy="6661287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1" y="2782389"/>
            <a:ext cx="11665132" cy="40756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u="sng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nl-NL" u="sng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nl-NL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nl-NL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96390" y="721192"/>
            <a:ext cx="103588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dirty="0" smtClean="0"/>
          </a:p>
          <a:p>
            <a:pPr algn="ctr"/>
            <a:r>
              <a:rPr lang="nl-NL" sz="4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 algn="ctr"/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3" y="104502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u="sng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nl-NL" sz="4000" u="sng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nl-NL" sz="4000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nl-NL" sz="4000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nl-NL" sz="4900" u="sng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TOOLS</a:t>
            </a:r>
            <a:r>
              <a:rPr lang="nl-NL" altLang="nl-NL" sz="3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nl-NL" altLang="nl-NL" sz="3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nl-NL" altLang="nl-NL" sz="3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nl-NL" altLang="nl-NL" sz="3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altLang="nl-NL" sz="4400" dirty="0" smtClean="0">
              <a:latin typeface="Arial" panose="020B0604020202020204" pitchFamily="34" charset="0"/>
              <a:ea typeface="MS PGothic" panose="020B0600070205080204" pitchFamily="34" charset="-128"/>
              <a:cs typeface="+mj-cs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CAPACITEITEN</a:t>
            </a:r>
          </a:p>
          <a:p>
            <a:pPr marL="0" indent="0" algn="ctr">
              <a:buNone/>
            </a:pPr>
            <a:endParaRPr lang="nl-NL" altLang="nl-NL" dirty="0" smtClean="0">
              <a:latin typeface="Arial" panose="020B0604020202020204" pitchFamily="34" charset="0"/>
              <a:ea typeface="MS PGothic" panose="020B0600070205080204" pitchFamily="34" charset="-128"/>
              <a:cs typeface="+mj-cs"/>
            </a:endParaRPr>
          </a:p>
          <a:p>
            <a:pPr marL="0" indent="0" algn="ctr">
              <a:buNone/>
            </a:pPr>
            <a:r>
              <a:rPr lang="nl-NL" altLang="nl-NL" dirty="0" smtClean="0">
                <a:latin typeface="Arial" panose="020B0604020202020204" pitchFamily="34" charset="0"/>
                <a:ea typeface="MS PGothic" panose="020B0600070205080204" pitchFamily="34" charset="-128"/>
                <a:cs typeface="+mj-cs"/>
              </a:rPr>
              <a:t>DAT-TEST</a:t>
            </a:r>
          </a:p>
          <a:p>
            <a:pPr marL="0" lvl="0" indent="0" algn="ctr">
              <a:buNone/>
            </a:pPr>
            <a:endParaRPr lang="nl-NL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buNone/>
            </a:pP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Donderdag 25 november 2021</a:t>
            </a:r>
          </a:p>
          <a:p>
            <a:pPr marL="0" indent="0" algn="ctr">
              <a:buNone/>
            </a:pPr>
            <a:endParaRPr lang="nl-NL" sz="4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1" y="3747216"/>
            <a:ext cx="2078082" cy="20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u="sng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nl-NL" u="sng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nl-NL" u="sng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TOOLS</a:t>
            </a:r>
            <a:r>
              <a:rPr lang="nl-NL" altLang="nl-NL" sz="3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nl-NL" altLang="nl-NL" sz="3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endParaRPr lang="nl-NL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RESULTATEN</a:t>
            </a: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endParaRPr lang="nl-NL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  <a:defRPr/>
            </a:pP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rapportcijfers</a:t>
            </a: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32" y="3497103"/>
            <a:ext cx="2926334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11874137" cy="5812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u="sng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TOOLS</a:t>
            </a:r>
            <a:endParaRPr lang="nl-NL" sz="4000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2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Informatie boekje Havo </a:t>
            </a:r>
            <a:r>
              <a:rPr lang="nl-NL" sz="32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bovenbouw: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“</a:t>
            </a:r>
            <a:r>
              <a:rPr lang="nl-NL" dirty="0"/>
              <a:t>N</a:t>
            </a:r>
            <a:r>
              <a:rPr lang="nl-NL" dirty="0" smtClean="0"/>
              <a:t>ieuwe” vakken in de bovenbouw</a:t>
            </a:r>
          </a:p>
          <a:p>
            <a:pPr marL="0" indent="0" algn="ctr">
              <a:buNone/>
            </a:pPr>
            <a:r>
              <a:rPr lang="nl-NL" dirty="0" smtClean="0"/>
              <a:t>Doorstroomeisen Hoger Onderwijs</a:t>
            </a:r>
          </a:p>
          <a:p>
            <a:pPr marL="0" indent="0" algn="ctr">
              <a:buNone/>
            </a:pPr>
            <a:r>
              <a:rPr lang="nl-NL" dirty="0" smtClean="0"/>
              <a:t>Profielkeuzeformulier</a:t>
            </a:r>
          </a:p>
          <a:p>
            <a:pPr marL="0" indent="0" algn="ctr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073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316</Words>
  <Application>Microsoft Office PowerPoint</Application>
  <PresentationFormat>Breedbeeld</PresentationFormat>
  <Paragraphs>226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Calibri Light</vt:lpstr>
      <vt:lpstr>Times New Roman</vt:lpstr>
      <vt:lpstr>Wingdings</vt:lpstr>
      <vt:lpstr>Wingdings 2</vt:lpstr>
      <vt:lpstr>Kantoorthema</vt:lpstr>
      <vt:lpstr>         Profielkeuze avond  Havo 3 Schooljaar 2021-2022</vt:lpstr>
      <vt:lpstr>    INHOUD</vt:lpstr>
      <vt:lpstr>  HOE TE KIEZEN? </vt:lpstr>
      <vt:lpstr> TOOLS </vt:lpstr>
      <vt:lpstr>     TOOLS   www.beroepskeuzedagboek.nl  Profielkiezer </vt:lpstr>
      <vt:lpstr>  </vt:lpstr>
      <vt:lpstr>  TOOLS  </vt:lpstr>
      <vt:lpstr> TOOLS </vt:lpstr>
      <vt:lpstr>TOOLS</vt:lpstr>
      <vt:lpstr>Profielen  ALGEMEEN</vt:lpstr>
      <vt:lpstr> Profielen  ALGEMEEN  </vt:lpstr>
      <vt:lpstr>Profielen  ALGEMEEN</vt:lpstr>
      <vt:lpstr>Profielen  ALGEMEEN</vt:lpstr>
      <vt:lpstr>Profielen  ALGEMEEN</vt:lpstr>
      <vt:lpstr>Profielen  ALGEMEEN</vt:lpstr>
      <vt:lpstr>Profielen  ALGEMEEN</vt:lpstr>
      <vt:lpstr>Profielen</vt:lpstr>
      <vt:lpstr>Profielen</vt:lpstr>
      <vt:lpstr>Profielen</vt:lpstr>
      <vt:lpstr>Profielen</vt:lpstr>
      <vt:lpstr>Profielen</vt:lpstr>
      <vt:lpstr>Profielen</vt:lpstr>
      <vt:lpstr>Profielen</vt:lpstr>
      <vt:lpstr>Profielen</vt:lpstr>
      <vt:lpstr>Profielen</vt:lpstr>
      <vt:lpstr>INLEVEREN DEFINITIEVE PROFIELKEUZE </vt:lpstr>
      <vt:lpstr> </vt:lpstr>
      <vt:lpstr>Aanvullende informatie</vt:lpstr>
      <vt:lpstr> </vt:lpstr>
    </vt:vector>
  </TitlesOfParts>
  <Company>Stichting LVO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Nicole Hoedemakers</dc:creator>
  <cp:lastModifiedBy>Nicole Hoedemakers</cp:lastModifiedBy>
  <cp:revision>86</cp:revision>
  <dcterms:created xsi:type="dcterms:W3CDTF">2021-12-01T14:44:38Z</dcterms:created>
  <dcterms:modified xsi:type="dcterms:W3CDTF">2022-01-28T08:57:34Z</dcterms:modified>
</cp:coreProperties>
</file>